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389" r:id="rId2"/>
    <p:sldId id="392" r:id="rId3"/>
    <p:sldId id="413" r:id="rId4"/>
    <p:sldId id="412" r:id="rId5"/>
    <p:sldId id="411" r:id="rId6"/>
    <p:sldId id="410" r:id="rId7"/>
    <p:sldId id="415" r:id="rId8"/>
    <p:sldId id="409" r:id="rId9"/>
    <p:sldId id="416" r:id="rId10"/>
    <p:sldId id="437" r:id="rId11"/>
    <p:sldId id="422" r:id="rId12"/>
    <p:sldId id="427" r:id="rId13"/>
    <p:sldId id="429" r:id="rId14"/>
    <p:sldId id="430" r:id="rId15"/>
    <p:sldId id="431" r:id="rId16"/>
    <p:sldId id="432" r:id="rId17"/>
    <p:sldId id="433" r:id="rId18"/>
    <p:sldId id="434" r:id="rId19"/>
    <p:sldId id="435" r:id="rId20"/>
    <p:sldId id="436" r:id="rId21"/>
    <p:sldId id="345" r:id="rId2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9" autoAdjust="0"/>
    <p:restoredTop sz="94660"/>
  </p:normalViewPr>
  <p:slideViewPr>
    <p:cSldViewPr snapToGrid="0">
      <p:cViewPr varScale="1">
        <p:scale>
          <a:sx n="76" d="100"/>
          <a:sy n="76" d="100"/>
        </p:scale>
        <p:origin x="108" y="8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DEBF20-1F3E-452D-8AA2-9E5604FFF656}" type="datetimeFigureOut">
              <a:rPr lang="hr-HR" smtClean="0"/>
              <a:t>3.3.2023.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3D627-213E-4F1D-B56B-5449FBA0E48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22725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SMS</a:t>
            </a:r>
            <a:r>
              <a:rPr lang="en-GB" baseline="0" dirty="0"/>
              <a:t> late </a:t>
            </a:r>
            <a:r>
              <a:rPr lang="en-GB" baseline="0" dirty="0" err="1"/>
              <a:t>treba</a:t>
            </a:r>
            <a:r>
              <a:rPr lang="en-GB" baseline="0" dirty="0"/>
              <a:t> </a:t>
            </a:r>
            <a:r>
              <a:rPr lang="en-GB" baseline="0" dirty="0" err="1"/>
              <a:t>biti</a:t>
            </a:r>
            <a:r>
              <a:rPr lang="en-GB" baseline="0" dirty="0"/>
              <a:t>-u u </a:t>
            </a:r>
            <a:r>
              <a:rPr lang="en-GB" baseline="0" dirty="0" err="1"/>
              <a:t>fazi</a:t>
            </a:r>
            <a:r>
              <a:rPr lang="en-GB" baseline="0" dirty="0"/>
              <a:t> </a:t>
            </a:r>
            <a:r>
              <a:rPr lang="en-GB" baseline="0" dirty="0" err="1"/>
              <a:t>provjere</a:t>
            </a:r>
            <a:r>
              <a:rPr lang="en-GB" baseline="0" dirty="0"/>
              <a:t> </a:t>
            </a:r>
            <a:r>
              <a:rPr lang="en-GB" baseline="0" dirty="0" err="1"/>
              <a:t>izvedivisti</a:t>
            </a:r>
            <a:r>
              <a:rPr lang="en-GB" baseline="0" dirty="0"/>
              <a:t> </a:t>
            </a:r>
            <a:r>
              <a:rPr lang="en-GB" baseline="0" dirty="0" err="1"/>
              <a:t>odgovoreno</a:t>
            </a:r>
            <a:r>
              <a:rPr lang="en-GB" baseline="0" dirty="0"/>
              <a:t> od AZOP-a 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452063AD-7979-488B-9AB8-07588EE2CBC0}" type="datetime1">
              <a:rPr lang="en-US" smtClean="0"/>
              <a:pPr/>
              <a:t>3/3/2023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– Strictly confidential, Confidential, Internal– Autor / Thema der Präsentation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FB5E73-64F8-4318-A630-D2C50FB79A4B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44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452063AD-7979-488B-9AB8-07588EE2CBC0}" type="datetime1">
              <a:rPr lang="en-US" smtClean="0"/>
              <a:pPr/>
              <a:t>3/3/2023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– Strictly confidential, Confidential, Internal– Autor / Thema der Präsentation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FB5E73-64F8-4318-A630-D2C50FB79A4B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963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2D299-6D1A-4085-B549-8209420FDFBF}" type="datetime1">
              <a:rPr lang="hr-HR" smtClean="0"/>
              <a:t>3.3.2023.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Copyright Veleučilište Velika Gorica                    izradio: Davor Spevec mag.pol.          Operativnio centri i komunikacijski sustav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05CBE-990D-4FC7-B88B-958E0BB1694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88452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55D6-FE09-4B0C-9B6B-79BF2D197B24}" type="datetime1">
              <a:rPr lang="hr-HR" smtClean="0"/>
              <a:t>3.3.2023.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Copyright Veleučilište Velika Gorica                    izradio: Davor Spevec mag.pol.          Operativnio centri i komunikacijski sustav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05CBE-990D-4FC7-B88B-958E0BB1694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47672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1E0E-299F-424E-A475-16002028E780}" type="datetime1">
              <a:rPr lang="hr-HR" smtClean="0"/>
              <a:t>3.3.2023.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Copyright Veleučilište Velika Gorica                    izradio: Davor Spevec mag.pol.          Operativnio centri i komunikacijski sustav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05CBE-990D-4FC7-B88B-958E0BB1694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81058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06400" y="333375"/>
            <a:ext cx="11328400" cy="415498"/>
          </a:xfrm>
        </p:spPr>
        <p:txBody>
          <a:bodyPr/>
          <a:lstStyle/>
          <a:p>
            <a:r>
              <a:rPr lang="en-US" dirty="0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9072034" y="6431564"/>
            <a:ext cx="2400300" cy="138499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4E5B6F"/>
              </a:buClr>
            </a:pPr>
            <a:endParaRPr lang="en-US" dirty="0">
              <a:solidFill>
                <a:srgbClr val="4E5B6F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409951" y="6431564"/>
            <a:ext cx="5469467" cy="138499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4E5B6F"/>
              </a:buClr>
            </a:pPr>
            <a:endParaRPr lang="en-US" dirty="0">
              <a:solidFill>
                <a:srgbClr val="4E5B6F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1387668" y="6431564"/>
            <a:ext cx="385233" cy="138499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4E5B6F"/>
              </a:buClr>
            </a:pPr>
            <a:fld id="{EF856C3B-4879-44CB-8ACD-F9C43CE31EF6}" type="slidenum">
              <a:rPr lang="en-US" smtClean="0">
                <a:solidFill>
                  <a:srgbClr val="4E5B6F"/>
                </a:solidFill>
              </a:rPr>
              <a:pPr>
                <a:buClr>
                  <a:srgbClr val="4E5B6F"/>
                </a:buClr>
              </a:pPr>
              <a:t>‹#›</a:t>
            </a:fld>
            <a:endParaRPr lang="en-US" dirty="0"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501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9374F-CD74-4C82-B797-D10C141420BF}" type="datetime1">
              <a:rPr lang="hr-HR" smtClean="0"/>
              <a:t>3.3.2023.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Copyright Veleučilište Velika Gorica                    izradio: Davor Spevec mag.pol.          Operativnio centri i komunikacijski sustav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05CBE-990D-4FC7-B88B-958E0BB1694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60695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7460-8898-433D-96F4-EADE4CC3BE1E}" type="datetime1">
              <a:rPr lang="hr-HR" smtClean="0"/>
              <a:t>3.3.2023.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Copyright Veleučilište Velika Gorica                    izradio: Davor Spevec mag.pol.          Operativnio centri i komunikacijski sustav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05CBE-990D-4FC7-B88B-958E0BB1694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7856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C413-2B3E-4A21-8C65-A5E226C48F47}" type="datetime1">
              <a:rPr lang="hr-HR" smtClean="0"/>
              <a:t>3.3.2023.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Copyright Veleučilište Velika Gorica                    izradio: Davor Spevec mag.pol.          Operativnio centri i komunikacijski sustav</a:t>
            </a: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05CBE-990D-4FC7-B88B-958E0BB1694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42255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CBC66-8F4E-414A-908D-7C5AA246941C}" type="datetime1">
              <a:rPr lang="hr-HR" smtClean="0"/>
              <a:t>3.3.2023.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Copyright Veleučilište Velika Gorica                    izradio: Davor Spevec mag.pol.          Operativnio centri i komunikacijski sustav</a:t>
            </a:r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05CBE-990D-4FC7-B88B-958E0BB1694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23863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5A32F-B0DB-4AA5-9693-6B4DC5B934AD}" type="datetime1">
              <a:rPr lang="hr-HR" smtClean="0"/>
              <a:t>3.3.2023.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Copyright Veleučilište Velika Gorica                    izradio: Davor Spevec mag.pol.          Operativnio centri i komunikacijski sustav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05CBE-990D-4FC7-B88B-958E0BB1694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28698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01E19-DA3D-4EB2-B406-4E054B9857F6}" type="datetime1">
              <a:rPr lang="hr-HR" smtClean="0"/>
              <a:t>3.3.2023.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Copyright Veleučilište Velika Gorica                    izradio: Davor Spevec mag.pol.          Operativnio centri i komunikacijski sustav</a:t>
            </a:r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05CBE-990D-4FC7-B88B-958E0BB1694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35914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3231-91E2-4265-8FDD-D79913DD580F}" type="datetime1">
              <a:rPr lang="hr-HR" smtClean="0"/>
              <a:t>3.3.2023.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Copyright Veleučilište Velika Gorica                    izradio: Davor Spevec mag.pol.          Operativnio centri i komunikacijski sustav</a:t>
            </a: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05CBE-990D-4FC7-B88B-958E0BB1694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22270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30706-540E-4C68-B3B1-A505106EA9EE}" type="datetime1">
              <a:rPr lang="hr-HR" smtClean="0"/>
              <a:t>3.3.2023.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Copyright Veleučilište Velika Gorica                    izradio: Davor Spevec mag.pol.          Operativnio centri i komunikacijski sustav</a:t>
            </a: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05CBE-990D-4FC7-B88B-958E0BB1694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56885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80000"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72821-BB46-4188-A577-E0B53E6657C5}" type="datetime1">
              <a:rPr lang="hr-HR" smtClean="0"/>
              <a:t>3.3.2023.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r-HR" smtClean="0"/>
              <a:t>Copyright Veleučilište Velika Gorica                    izradio: Davor Spevec mag.pol.          Operativnio centri i komunikacijski sustav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05CBE-990D-4FC7-B88B-958E0BB1694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774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0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13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1.bin"/><Relationship Id="rId4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slov 1"/>
          <p:cNvSpPr txBox="1">
            <a:spLocks/>
          </p:cNvSpPr>
          <p:nvPr/>
        </p:nvSpPr>
        <p:spPr>
          <a:xfrm>
            <a:off x="-114300" y="422187"/>
            <a:ext cx="11671300" cy="6057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2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RANO UPOZORAVANJE I UZBUNJIVANJE</a:t>
            </a:r>
            <a:endParaRPr lang="hr-HR" sz="2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Naslov 11"/>
          <p:cNvSpPr>
            <a:spLocks noGrp="1"/>
          </p:cNvSpPr>
          <p:nvPr>
            <p:ph type="title"/>
          </p:nvPr>
        </p:nvSpPr>
        <p:spPr>
          <a:xfrm>
            <a:off x="307975" y="29686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Davor Spevec</a:t>
            </a:r>
            <a:r>
              <a:rPr lang="hr-HR" b="1" dirty="0"/>
              <a:t/>
            </a:r>
            <a:br>
              <a:rPr lang="hr-HR" b="1" dirty="0"/>
            </a:br>
            <a:r>
              <a:rPr lang="hr-HR" sz="3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3600" b="1" dirty="0">
                <a:latin typeface="Arial" panose="020B0604020202020204" pitchFamily="34" charset="0"/>
                <a:cs typeface="Arial" panose="020B0604020202020204" pitchFamily="34" charset="0"/>
              </a:rPr>
              <a:t>MINISTARSTVO UNUTARNJIH POSLOVA</a:t>
            </a:r>
            <a:br>
              <a:rPr lang="hr-H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3600" b="1" dirty="0">
                <a:latin typeface="Arial" panose="020B0604020202020204" pitchFamily="34" charset="0"/>
                <a:cs typeface="Arial" panose="020B0604020202020204" pitchFamily="34" charset="0"/>
              </a:rPr>
              <a:t>RAVNATELJSTVO CIVILNE ZAŠTITE</a:t>
            </a:r>
            <a:br>
              <a:rPr lang="hr-H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3600" b="1" dirty="0">
                <a:latin typeface="Arial" panose="020B0604020202020204" pitchFamily="34" charset="0"/>
                <a:cs typeface="Arial" panose="020B0604020202020204" pitchFamily="34" charset="0"/>
              </a:rPr>
              <a:t>SEKTOR 112</a:t>
            </a:r>
          </a:p>
        </p:txBody>
      </p:sp>
      <p:sp>
        <p:nvSpPr>
          <p:cNvPr id="13" name="AutoShape 11" descr="Stožer Civilne zaštite RH | Primorsko-goranska župani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5135" name="Picture 15" descr="Krizni Stožer Civilne zaštite: 235 je zaraženih. Budite vani, ali držite  razmak! - OsijekNews.hr - vijesti i događanja u Osijek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500" y="1027906"/>
            <a:ext cx="3111500" cy="224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91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0520" y="85436"/>
            <a:ext cx="9339151" cy="1726654"/>
          </a:xfrm>
        </p:spPr>
        <p:txBody>
          <a:bodyPr vert="horz" anchor="b" anchorCtr="0">
            <a:normAutofit/>
          </a:bodyPr>
          <a:lstStyle/>
          <a:p>
            <a:pPr algn="ctr"/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3200" cap="al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SUSTAV za rano upozoravanje </a:t>
            </a:r>
            <a:br>
              <a:rPr lang="hr-HR" sz="3200" cap="al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3200" cap="al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upravljanje krizama</a:t>
            </a:r>
            <a:endParaRPr lang="en-US" sz="3200" cap="all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81200" y="2272683"/>
            <a:ext cx="8229600" cy="24933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RAVNATELJSTVO CIVILNE ZAŠTITE</a:t>
            </a:r>
            <a:endParaRPr lang="en-GB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hr-H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U SURADNJI SA</a:t>
            </a:r>
            <a:endParaRPr lang="en-GB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hr-H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MOBILNIM OPERATORIMA</a:t>
            </a:r>
            <a:r>
              <a:rPr lang="en-GB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, HAKOM</a:t>
            </a:r>
            <a:r>
              <a:rPr lang="hr-H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-om</a:t>
            </a:r>
            <a:r>
              <a:rPr lang="en-GB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&amp; AZOP</a:t>
            </a:r>
            <a:r>
              <a:rPr lang="hr-H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-om</a:t>
            </a:r>
          </a:p>
          <a:p>
            <a:pPr marL="0" indent="0" algn="ctr">
              <a:buNone/>
            </a:pPr>
            <a:endParaRPr lang="en-GB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69" descr="http://www.t.ht.hr/webresources/tht/img/multimedia/logotip/logo-T-thumbnai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1" t="32291" r="17390" b="32451"/>
          <a:stretch/>
        </p:blipFill>
        <p:spPr bwMode="auto">
          <a:xfrm>
            <a:off x="4967593" y="4034894"/>
            <a:ext cx="2002430" cy="107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8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800" y="4070837"/>
            <a:ext cx="2340000" cy="1003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6530" name="Picture 2" descr="Slikovni rezultat za a1 telekom hrvatska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786" y="3919894"/>
            <a:ext cx="2492030" cy="130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97CCFB72-99F7-D54A-A1B8-40D415057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634" y="641922"/>
            <a:ext cx="1024167" cy="128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02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05345" y="124125"/>
            <a:ext cx="8229600" cy="976544"/>
          </a:xfrm>
        </p:spPr>
        <p:txBody>
          <a:bodyPr vert="horz" anchor="b" anchorCtr="0">
            <a:noAutofit/>
          </a:bodyPr>
          <a:lstStyle/>
          <a:p>
            <a:pPr algn="ctr"/>
            <a:r>
              <a:rPr lang="hr-HR" sz="2800" cap="al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SUSTAV za rano upozoravanje </a:t>
            </a:r>
            <a:br>
              <a:rPr lang="hr-HR" sz="2800" cap="al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800" cap="al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upravljanje krizama</a:t>
            </a:r>
            <a:endParaRPr lang="en-US" sz="3000" cap="all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zervirano mjesto sadržaja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0668"/>
            <a:ext cx="12192000" cy="5757332"/>
          </a:xfr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97CCFB72-99F7-D54A-A1B8-40D415057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513" y="239209"/>
            <a:ext cx="685977" cy="86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28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83508" y="28918"/>
            <a:ext cx="8183418" cy="1117599"/>
          </a:xfrm>
        </p:spPr>
        <p:txBody>
          <a:bodyPr vert="horz" anchor="b" anchorCtr="0">
            <a:noAutofit/>
          </a:bodyPr>
          <a:lstStyle/>
          <a:p>
            <a:pPr algn="ctr"/>
            <a:r>
              <a:rPr lang="hr-HR" sz="2800" cap="al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SUSTAV za rano upozoravanje </a:t>
            </a:r>
            <a:br>
              <a:rPr lang="hr-HR" sz="2800" cap="al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800" cap="al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upravljanje krizama</a:t>
            </a:r>
            <a:endParaRPr lang="en-US" sz="3000" cap="all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670086"/>
            <a:ext cx="11948160" cy="448259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 SRUUK je jedinstveno rješenje koje će u realnom </a:t>
            </a: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vremenu dati 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nove mogućnosti upravljanja kriznim situacijama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 Jačanje pozicija Hrvatske kao sigurne turističke destinacije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 Smanjenje buduće regulativne obaveze prijavljujući se za 	EU financiranje i smanjenje troškova operatora 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hr-HR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 Društveno odgovorno ponašanje mobilnih operatora donijet </a:t>
            </a: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će 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im pozitivan PR 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 Integracija sa aktualnim i novim sustavima javnih baznih </a:t>
            </a: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stanica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97CCFB72-99F7-D54A-A1B8-40D415057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938" y="285057"/>
            <a:ext cx="685977" cy="86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17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2150" y="154213"/>
            <a:ext cx="8229600" cy="780495"/>
          </a:xfrm>
        </p:spPr>
        <p:txBody>
          <a:bodyPr vert="horz" anchor="b" anchorCtr="0">
            <a:normAutofit/>
          </a:bodyPr>
          <a:lstStyle/>
          <a:p>
            <a:r>
              <a:rPr lang="hr-HR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Funkcionalnosti</a:t>
            </a:r>
            <a:r>
              <a:rPr lang="hr-HR" sz="3000" cap="al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cap="al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r-HR" sz="3000" cap="al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3000" cap="al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/3)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75488" y="1171798"/>
            <a:ext cx="10777728" cy="420801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None/>
            </a:pPr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Upravljanje hitnim situacijama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0070" lvl="1" indent="-285750"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Pruža donositeljima odluka kvalitetnu informaciju o broju korisnika na određenom 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području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1" indent="0"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None/>
            </a:pPr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Prikaz kretanja korisnika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0070" lvl="1" indent="-285750"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Vizualizira korisničko kretanje u blisko realnom 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vremenu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1" indent="0"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None/>
            </a:pP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None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Cell Broadcast </a:t>
            </a:r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obavijest mobilnim korisnicima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0070" lvl="1" indent="-285750"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CBC (Cell Broadcast Center)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šalje poruku svim mobilnim korisnicima koji su prisutni na proizvoljno odabranom području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0070" lvl="1" indent="-285750"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1" indent="0"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None/>
            </a:pP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97CCFB72-99F7-D54A-A1B8-40D415057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9124" y="310338"/>
            <a:ext cx="685977" cy="86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85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2150" y="251867"/>
            <a:ext cx="8229600" cy="585186"/>
          </a:xfrm>
        </p:spPr>
        <p:txBody>
          <a:bodyPr vert="horz" anchor="b" anchorCtr="0">
            <a:normAutofit/>
          </a:bodyPr>
          <a:lstStyle/>
          <a:p>
            <a:r>
              <a:rPr lang="hr-HR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Funkcionalnosti</a:t>
            </a:r>
            <a:r>
              <a:rPr lang="hr-HR" sz="3000" cap="al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cap="al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r-HR" sz="3000" cap="al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3000" cap="al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/3)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9184" y="857513"/>
            <a:ext cx="11862816" cy="5183885"/>
          </a:xfrm>
        </p:spPr>
        <p:txBody>
          <a:bodyPr>
            <a:noAutofit/>
          </a:bodyPr>
          <a:lstStyle/>
          <a:p>
            <a:pPr marL="274320" lvl="1" indent="0"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None/>
            </a:pP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None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SMS </a:t>
            </a:r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odmah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obavijest mobilnim korisnicima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0070" lvl="1" indent="-285750"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Rješenje će podržavati slanje SMS obavijesti za sve mobilne korisnike svih operatora, koji su pozicionirani u proizvoljno odabranom 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području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1" indent="0"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None/>
            </a:pP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None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CAP </a:t>
            </a:r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upozoravanje i uzbunjivanje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0070" lvl="1" indent="-285750"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razmjena upozorenja i signala uzbunjivanja u hitnim situacijama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1" indent="0"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None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   putem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Common Alerting Protocol (CAP)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kao 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standardiziranog formata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1" indent="0"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None/>
            </a:pP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None/>
            </a:pPr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Interna komunikacija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0070" lvl="1" indent="-285750"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r-HR" i="1" dirty="0">
                <a:latin typeface="Arial" panose="020B0604020202020204" pitchFamily="34" charset="0"/>
                <a:cs typeface="Arial" panose="020B0604020202020204" pitchFamily="34" charset="0"/>
              </a:rPr>
              <a:t>Interni razgovori i razmjena podataka između djelatnika RCZ-a i srodnih tijela (policija, vatrogasne službe, UHS, HAK, javne institucije, turističke organizacije,..)</a:t>
            </a:r>
            <a:endParaRPr lang="en-GB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1" indent="0"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97CCFB72-99F7-D54A-A1B8-40D415057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9124" y="272327"/>
            <a:ext cx="685977" cy="86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39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2150" y="229303"/>
            <a:ext cx="8229600" cy="630315"/>
          </a:xfrm>
        </p:spPr>
        <p:txBody>
          <a:bodyPr vert="horz" anchor="b" anchorCtr="0">
            <a:normAutofit/>
          </a:bodyPr>
          <a:lstStyle/>
          <a:p>
            <a:r>
              <a:rPr lang="hr-HR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Funkcionalnosti </a:t>
            </a:r>
            <a:r>
              <a:rPr lang="hr-HR" sz="3000" cap="al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(3/3)</a:t>
            </a:r>
            <a:endParaRPr lang="en-GB" sz="3000" cap="all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4582" y="1120887"/>
            <a:ext cx="11984736" cy="483303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None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GMLC </a:t>
            </a:r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lokacija (</a:t>
            </a:r>
            <a:r>
              <a:rPr lang="hr-H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Gateway</a:t>
            </a:r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 Mobile </a:t>
            </a:r>
            <a:r>
              <a:rPr lang="hr-H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Location</a:t>
            </a:r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 Centre)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0070" lvl="1" indent="-285750"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GMLC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lokacije pozivatelja temeljene na mrežnim informacijama kad je ostvaren 112 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poziv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1" indent="0"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None/>
            </a:pPr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Napredna mobilna lokacija (AML)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0070" lvl="1" indent="-285750"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Prikaz GPS lokacijske informacije primljene sa mobilnog uređaja kad je ostvaren 112 poziv</a:t>
            </a:r>
          </a:p>
          <a:p>
            <a:pPr marL="274320" lvl="1" indent="0"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None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SMS </a:t>
            </a:r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kasnije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obavijest mobilnim korisnicima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0070" lvl="1" indent="-285750"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Mogućnost gdje bi se obavijesti mogle poslati korisnicima koji su određeno vrijeme prije izvanrednog događaja bili locirani na odabranom području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97CCFB72-99F7-D54A-A1B8-40D415057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9124" y="244365"/>
            <a:ext cx="685977" cy="86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16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8650" y="99629"/>
            <a:ext cx="8229600" cy="1100831"/>
          </a:xfrm>
        </p:spPr>
        <p:txBody>
          <a:bodyPr vert="horz" anchor="b" anchorCtr="0">
            <a:normAutofit/>
          </a:bodyPr>
          <a:lstStyle/>
          <a:p>
            <a:pPr algn="ctr"/>
            <a:r>
              <a:rPr lang="hr-HR" sz="3000" cap="al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KORISNIČKA SLIKA  </a:t>
            </a:r>
            <a:br>
              <a:rPr lang="hr-HR" sz="3000" cap="al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3000" cap="al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stvarnom vremenu</a:t>
            </a:r>
            <a:endParaRPr lang="en-GB" sz="3000" cap="all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727198"/>
            <a:ext cx="5295900" cy="513080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Sustav koji se temelji na lokaciji u stvarnom vremenu za prikazivanje agregiranog kretanja korisnika.</a:t>
            </a:r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SRUUK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 mogući prikazi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Velikog broja ljudi u isto vrijeme na određenim područjima</a:t>
            </a:r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Domaći i strani korisnici</a:t>
            </a:r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stvarnom vremenu</a:t>
            </a:r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Poruke strancima na njihovom jeziku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Poruke HR korisnicima u inozemstvu</a:t>
            </a:r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27627" y="3667366"/>
            <a:ext cx="857615" cy="487363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dirty="0" err="1">
              <a:solidFill>
                <a:schemeClr val="tx1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981200" y="1571348"/>
            <a:ext cx="8147050" cy="719090"/>
          </a:xfrm>
          <a:prstGeom prst="rect">
            <a:avLst/>
          </a:prstGeom>
        </p:spPr>
        <p:txBody>
          <a:bodyPr vert="horz" anchor="b" anchorCtr="0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7314" name="Picture 2" descr="C:\Users\dspevec\AppData\Local\Microsoft\Windows\Temporary Internet Files\Content.Outlook\X7LN8OFX\Screenshot_20170925_10185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1727200"/>
            <a:ext cx="6896100" cy="51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97CCFB72-99F7-D54A-A1B8-40D415057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8824" y="338999"/>
            <a:ext cx="685977" cy="86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58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5E141E9C-1E51-4B2B-BBF8-9B40C716223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think-cell Slide" r:id="rId5" imgW="359" imgH="358" progId="TCLayout.ActiveDocument.1">
                  <p:embed/>
                </p:oleObj>
              </mc:Choice>
              <mc:Fallback>
                <p:oleObj name="think-cell Slide" r:id="rId5" imgW="359" imgH="35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5E141E9C-1E51-4B2B-BBF8-9B40C71622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E65C5040-F81D-4968-9D36-5619D218472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52400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>
                <a:srgbClr val="4E5B6F"/>
              </a:buClr>
            </a:pPr>
            <a:endParaRPr lang="en-US" sz="2900" dirty="0">
              <a:solidFill>
                <a:prstClr val="white"/>
              </a:solidFill>
              <a:sym typeface="Lucida Sans Unicode" panose="020B0602030504020204" pitchFamily="34" charset="0"/>
            </a:endParaRPr>
          </a:p>
        </p:txBody>
      </p:sp>
      <p:sp>
        <p:nvSpPr>
          <p:cNvPr id="115" name="Arrow: Pentagon 114">
            <a:extLst>
              <a:ext uri="{FF2B5EF4-FFF2-40B4-BE49-F238E27FC236}">
                <a16:creationId xmlns:a16="http://schemas.microsoft.com/office/drawing/2014/main" id="{570538B5-4B1C-4455-ACF6-D261EE60EAAE}"/>
              </a:ext>
            </a:extLst>
          </p:cNvPr>
          <p:cNvSpPr/>
          <p:nvPr/>
        </p:nvSpPr>
        <p:spPr>
          <a:xfrm>
            <a:off x="2063750" y="4753014"/>
            <a:ext cx="7560000" cy="544758"/>
          </a:xfrm>
          <a:prstGeom prst="homePlate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4E5B6F"/>
              </a:buClr>
            </a:pPr>
            <a:endParaRPr lang="hr-HR">
              <a:solidFill>
                <a:prstClr val="white"/>
              </a:solidFill>
            </a:endParaRPr>
          </a:p>
        </p:txBody>
      </p:sp>
      <p:sp>
        <p:nvSpPr>
          <p:cNvPr id="114" name="Arrow: Pentagon 113">
            <a:extLst>
              <a:ext uri="{FF2B5EF4-FFF2-40B4-BE49-F238E27FC236}">
                <a16:creationId xmlns:a16="http://schemas.microsoft.com/office/drawing/2014/main" id="{D3E843C7-5514-4C92-83A1-6E38DEA6D0E7}"/>
              </a:ext>
            </a:extLst>
          </p:cNvPr>
          <p:cNvSpPr/>
          <p:nvPr/>
        </p:nvSpPr>
        <p:spPr>
          <a:xfrm>
            <a:off x="2063750" y="4148270"/>
            <a:ext cx="7560000" cy="544758"/>
          </a:xfrm>
          <a:prstGeom prst="homePlate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4E5B6F"/>
              </a:buClr>
            </a:pPr>
            <a:endParaRPr lang="hr-HR">
              <a:solidFill>
                <a:prstClr val="white"/>
              </a:solidFill>
            </a:endParaRPr>
          </a:p>
        </p:txBody>
      </p:sp>
      <p:sp>
        <p:nvSpPr>
          <p:cNvPr id="113" name="Arrow: Pentagon 112">
            <a:extLst>
              <a:ext uri="{FF2B5EF4-FFF2-40B4-BE49-F238E27FC236}">
                <a16:creationId xmlns:a16="http://schemas.microsoft.com/office/drawing/2014/main" id="{39CD9234-3024-4BD5-8FA1-FFA126CD43D5}"/>
              </a:ext>
            </a:extLst>
          </p:cNvPr>
          <p:cNvSpPr/>
          <p:nvPr/>
        </p:nvSpPr>
        <p:spPr>
          <a:xfrm>
            <a:off x="2063750" y="3576994"/>
            <a:ext cx="7560000" cy="544758"/>
          </a:xfrm>
          <a:prstGeom prst="homePlate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4E5B6F"/>
              </a:buClr>
            </a:pPr>
            <a:endParaRPr lang="hr-HR">
              <a:solidFill>
                <a:prstClr val="white"/>
              </a:solidFill>
            </a:endParaRPr>
          </a:p>
        </p:txBody>
      </p:sp>
      <p:sp>
        <p:nvSpPr>
          <p:cNvPr id="41" name="Arrow: Pentagon 40">
            <a:extLst>
              <a:ext uri="{FF2B5EF4-FFF2-40B4-BE49-F238E27FC236}">
                <a16:creationId xmlns:a16="http://schemas.microsoft.com/office/drawing/2014/main" id="{3918988F-D268-4301-9035-715061BB1A06}"/>
              </a:ext>
            </a:extLst>
          </p:cNvPr>
          <p:cNvSpPr/>
          <p:nvPr/>
        </p:nvSpPr>
        <p:spPr>
          <a:xfrm>
            <a:off x="2063750" y="2555784"/>
            <a:ext cx="7560000" cy="953265"/>
          </a:xfrm>
          <a:prstGeom prst="homePlate">
            <a:avLst>
              <a:gd name="adj" fmla="val 0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>
              <a:buClr>
                <a:srgbClr val="4E5B6F"/>
              </a:buClr>
            </a:pPr>
            <a:endParaRPr lang="hr-HR" dirty="0">
              <a:solidFill>
                <a:prstClr val="white"/>
              </a:solidFill>
            </a:endParaRPr>
          </a:p>
        </p:txBody>
      </p:sp>
      <p:cxnSp>
        <p:nvCxnSpPr>
          <p:cNvPr id="38" name="Straight Arrow Connector 37"/>
          <p:cNvCxnSpPr>
            <a:cxnSpLocks/>
          </p:cNvCxnSpPr>
          <p:nvPr/>
        </p:nvCxnSpPr>
        <p:spPr>
          <a:xfrm flipH="1" flipV="1">
            <a:off x="5913824" y="3455118"/>
            <a:ext cx="20317" cy="82420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294984" y="3694544"/>
            <a:ext cx="1512000" cy="28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4E5B6F"/>
              </a:buClr>
            </a:pPr>
            <a:r>
              <a:rPr lang="en-GB" sz="1400" dirty="0">
                <a:solidFill>
                  <a:prstClr val="black"/>
                </a:solidFill>
              </a:rPr>
              <a:t>Anonymization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68608" y="3136947"/>
            <a:ext cx="4771218" cy="32963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4E5B6F"/>
              </a:buClr>
            </a:pPr>
            <a:r>
              <a:rPr lang="en-US" sz="1600" b="1" dirty="0">
                <a:solidFill>
                  <a:prstClr val="black"/>
                </a:solidFill>
              </a:rPr>
              <a:t>Database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56299" y="1913191"/>
            <a:ext cx="828000" cy="324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4E5B6F"/>
              </a:buClr>
            </a:pPr>
            <a:r>
              <a:rPr lang="en-US" sz="1600" dirty="0">
                <a:solidFill>
                  <a:prstClr val="black"/>
                </a:solidFill>
              </a:rPr>
              <a:t>112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54055" y="1913191"/>
            <a:ext cx="828000" cy="324000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4E5B6F"/>
              </a:buClr>
            </a:pPr>
            <a:r>
              <a:rPr lang="en-US" sz="1600" dirty="0">
                <a:solidFill>
                  <a:prstClr val="black"/>
                </a:solidFill>
              </a:rPr>
              <a:t>192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51811" y="1913191"/>
            <a:ext cx="828000" cy="324000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4E5B6F"/>
              </a:buClr>
            </a:pPr>
            <a:r>
              <a:rPr lang="en-US" sz="1600" dirty="0">
                <a:solidFill>
                  <a:prstClr val="black"/>
                </a:solidFill>
              </a:rPr>
              <a:t>193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238984" y="1909248"/>
            <a:ext cx="828000" cy="324000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4E5B6F"/>
              </a:buClr>
            </a:pPr>
            <a:r>
              <a:rPr lang="en-US" sz="1600" dirty="0">
                <a:solidFill>
                  <a:prstClr val="black"/>
                </a:solidFill>
              </a:rPr>
              <a:t>194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245078" y="1913191"/>
            <a:ext cx="828000" cy="324000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4E5B6F"/>
              </a:buClr>
            </a:pPr>
            <a:r>
              <a:rPr lang="en-US" sz="1600" dirty="0">
                <a:solidFill>
                  <a:prstClr val="black"/>
                </a:solidFill>
              </a:rPr>
              <a:t>……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288552" y="5390324"/>
            <a:ext cx="5864680" cy="34930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4E5B6F"/>
              </a:buClr>
            </a:pPr>
            <a:endParaRPr lang="en-US" sz="1600" dirty="0">
              <a:solidFill>
                <a:prstClr val="black"/>
              </a:solidFill>
            </a:endParaRPr>
          </a:p>
        </p:txBody>
      </p:sp>
      <p:cxnSp>
        <p:nvCxnSpPr>
          <p:cNvPr id="449544" name="Straight Arrow Connector 449543"/>
          <p:cNvCxnSpPr>
            <a:cxnSpLocks/>
          </p:cNvCxnSpPr>
          <p:nvPr/>
        </p:nvCxnSpPr>
        <p:spPr>
          <a:xfrm flipV="1">
            <a:off x="5310418" y="3477205"/>
            <a:ext cx="0" cy="22795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2116315" y="1756257"/>
            <a:ext cx="6183313" cy="621095"/>
          </a:xfrm>
          <a:prstGeom prst="rect">
            <a:avLst/>
          </a:prstGeom>
          <a:noFill/>
          <a:ln w="28575">
            <a:solidFill>
              <a:srgbClr val="FFC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4E5B6F"/>
              </a:buClr>
            </a:pP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349199" y="1609482"/>
            <a:ext cx="3757295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450"/>
              </a:spcAft>
              <a:buClr>
                <a:srgbClr val="4E5B6F"/>
              </a:buClr>
            </a:pPr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 Multitenant Visualization Layer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284082" y="2706658"/>
            <a:ext cx="4755744" cy="30213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4E5B6F"/>
              </a:buClr>
            </a:pPr>
            <a:r>
              <a:rPr lang="en-US" sz="1600" dirty="0">
                <a:solidFill>
                  <a:prstClr val="black"/>
                </a:solidFill>
              </a:rPr>
              <a:t> Data Visualization &amp; Communication 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280316" y="3628002"/>
            <a:ext cx="1620000" cy="432000"/>
          </a:xfrm>
          <a:prstGeom prst="rect">
            <a:avLst/>
          </a:prstGeom>
          <a:ln>
            <a:solidFill>
              <a:srgbClr val="64B9E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buClr>
                <a:srgbClr val="4E5B6F"/>
              </a:buClr>
            </a:pPr>
            <a:r>
              <a:rPr lang="en-US" sz="1000" dirty="0">
                <a:solidFill>
                  <a:prstClr val="black"/>
                </a:solidFill>
              </a:rPr>
              <a:t>Operator1 Network Location Steam</a:t>
            </a:r>
          </a:p>
        </p:txBody>
      </p:sp>
      <p:cxnSp>
        <p:nvCxnSpPr>
          <p:cNvPr id="51" name="Straight Arrow Connector 50"/>
          <p:cNvCxnSpPr>
            <a:cxnSpLocks/>
          </p:cNvCxnSpPr>
          <p:nvPr/>
        </p:nvCxnSpPr>
        <p:spPr>
          <a:xfrm flipV="1">
            <a:off x="5343994" y="3008792"/>
            <a:ext cx="0" cy="12815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cxnSpLocks/>
          </p:cNvCxnSpPr>
          <p:nvPr/>
        </p:nvCxnSpPr>
        <p:spPr>
          <a:xfrm flipH="1" flipV="1">
            <a:off x="6581433" y="3477206"/>
            <a:ext cx="16297" cy="143337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2384869" y="5474144"/>
            <a:ext cx="5864680" cy="34930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4E5B6F"/>
              </a:buClr>
            </a:pP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475327" y="5540202"/>
            <a:ext cx="5864680" cy="34930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4E5B6F"/>
              </a:buClr>
            </a:pPr>
            <a:r>
              <a:rPr lang="en-US" sz="1600" dirty="0">
                <a:solidFill>
                  <a:prstClr val="black"/>
                </a:solidFill>
              </a:rPr>
              <a:t>GMLC &amp; AML input</a:t>
            </a:r>
          </a:p>
        </p:txBody>
      </p:sp>
      <p:sp>
        <p:nvSpPr>
          <p:cNvPr id="66" name="Rectangle 65"/>
          <p:cNvSpPr/>
          <p:nvPr/>
        </p:nvSpPr>
        <p:spPr>
          <a:xfrm>
            <a:off x="7104981" y="3739489"/>
            <a:ext cx="1008000" cy="18000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200"/>
              </a:lnSpc>
              <a:buClr>
                <a:srgbClr val="4E5B6F"/>
              </a:buClr>
            </a:pPr>
            <a:r>
              <a:rPr lang="en-US" sz="1000" dirty="0">
                <a:solidFill>
                  <a:prstClr val="black"/>
                </a:solidFill>
              </a:rPr>
              <a:t>SMS Gateway</a:t>
            </a:r>
          </a:p>
        </p:txBody>
      </p:sp>
      <p:cxnSp>
        <p:nvCxnSpPr>
          <p:cNvPr id="21" name="Straight Arrow Connector 20"/>
          <p:cNvCxnSpPr>
            <a:cxnSpLocks/>
          </p:cNvCxnSpPr>
          <p:nvPr/>
        </p:nvCxnSpPr>
        <p:spPr>
          <a:xfrm>
            <a:off x="3904083" y="5031001"/>
            <a:ext cx="1521867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cxnSpLocks/>
            <a:stCxn id="86" idx="3"/>
          </p:cNvCxnSpPr>
          <p:nvPr/>
        </p:nvCxnSpPr>
        <p:spPr>
          <a:xfrm>
            <a:off x="3904083" y="4434787"/>
            <a:ext cx="936299" cy="62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cxnSpLocks/>
            <a:stCxn id="42" idx="3"/>
            <a:endCxn id="6" idx="1"/>
          </p:cNvCxnSpPr>
          <p:nvPr/>
        </p:nvCxnSpPr>
        <p:spPr>
          <a:xfrm flipV="1">
            <a:off x="3900316" y="3838544"/>
            <a:ext cx="394668" cy="545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7166982" y="2713298"/>
            <a:ext cx="1082568" cy="75328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4E5B6F"/>
              </a:buClr>
            </a:pPr>
            <a:r>
              <a:rPr lang="en-US" sz="2800" dirty="0">
                <a:solidFill>
                  <a:prstClr val="black"/>
                </a:solidFill>
              </a:rPr>
              <a:t>CBC</a:t>
            </a:r>
          </a:p>
        </p:txBody>
      </p:sp>
      <p:cxnSp>
        <p:nvCxnSpPr>
          <p:cNvPr id="81" name="Straight Arrow Connector 80"/>
          <p:cNvCxnSpPr>
            <a:cxnSpLocks/>
            <a:stCxn id="6" idx="3"/>
            <a:endCxn id="66" idx="1"/>
          </p:cNvCxnSpPr>
          <p:nvPr/>
        </p:nvCxnSpPr>
        <p:spPr>
          <a:xfrm flipV="1">
            <a:off x="5806985" y="3829490"/>
            <a:ext cx="1297997" cy="90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cxnSpLocks/>
            <a:endCxn id="70" idx="1"/>
          </p:cNvCxnSpPr>
          <p:nvPr/>
        </p:nvCxnSpPr>
        <p:spPr>
          <a:xfrm>
            <a:off x="6937949" y="5031001"/>
            <a:ext cx="143908" cy="6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6" name="Rectangle 85"/>
          <p:cNvSpPr/>
          <p:nvPr/>
        </p:nvSpPr>
        <p:spPr>
          <a:xfrm>
            <a:off x="2284082" y="4218787"/>
            <a:ext cx="1620000" cy="432000"/>
          </a:xfrm>
          <a:prstGeom prst="rect">
            <a:avLst/>
          </a:prstGeom>
          <a:ln>
            <a:solidFill>
              <a:srgbClr val="64B9E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buClr>
                <a:srgbClr val="4E5B6F"/>
              </a:buClr>
            </a:pPr>
            <a:r>
              <a:rPr lang="en-US" sz="1000" dirty="0">
                <a:solidFill>
                  <a:prstClr val="black"/>
                </a:solidFill>
              </a:rPr>
              <a:t>Operator2 Network Location Steam</a:t>
            </a:r>
          </a:p>
        </p:txBody>
      </p:sp>
      <p:sp>
        <p:nvSpPr>
          <p:cNvPr id="87" name="Rectangle 86"/>
          <p:cNvSpPr/>
          <p:nvPr/>
        </p:nvSpPr>
        <p:spPr>
          <a:xfrm>
            <a:off x="2268606" y="4822894"/>
            <a:ext cx="1620000" cy="432000"/>
          </a:xfrm>
          <a:prstGeom prst="rect">
            <a:avLst/>
          </a:prstGeom>
          <a:ln>
            <a:solidFill>
              <a:srgbClr val="64B9E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buClr>
                <a:srgbClr val="4E5B6F"/>
              </a:buClr>
            </a:pPr>
            <a:r>
              <a:rPr lang="en-US" sz="1000" dirty="0">
                <a:solidFill>
                  <a:prstClr val="black"/>
                </a:solidFill>
              </a:rPr>
              <a:t>Operator3 Network Location Steam</a:t>
            </a:r>
          </a:p>
        </p:txBody>
      </p:sp>
      <p:sp>
        <p:nvSpPr>
          <p:cNvPr id="64" name="Rectangle 63"/>
          <p:cNvSpPr/>
          <p:nvPr/>
        </p:nvSpPr>
        <p:spPr>
          <a:xfrm>
            <a:off x="7081857" y="4348368"/>
            <a:ext cx="1008000" cy="18000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200"/>
              </a:lnSpc>
              <a:buClr>
                <a:srgbClr val="4E5B6F"/>
              </a:buClr>
            </a:pPr>
            <a:r>
              <a:rPr lang="en-US" sz="1000" dirty="0">
                <a:solidFill>
                  <a:prstClr val="black"/>
                </a:solidFill>
              </a:rPr>
              <a:t>SMS Gateway</a:t>
            </a:r>
          </a:p>
        </p:txBody>
      </p:sp>
      <p:sp>
        <p:nvSpPr>
          <p:cNvPr id="70" name="Rectangle 69"/>
          <p:cNvSpPr/>
          <p:nvPr/>
        </p:nvSpPr>
        <p:spPr>
          <a:xfrm>
            <a:off x="7081857" y="4941645"/>
            <a:ext cx="1008000" cy="18000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200"/>
              </a:lnSpc>
              <a:buClr>
                <a:srgbClr val="4E5B6F"/>
              </a:buClr>
            </a:pPr>
            <a:r>
              <a:rPr lang="en-US" sz="1000" dirty="0">
                <a:solidFill>
                  <a:prstClr val="black"/>
                </a:solidFill>
              </a:rPr>
              <a:t>SMS Gateway</a:t>
            </a:r>
          </a:p>
        </p:txBody>
      </p:sp>
      <p:sp>
        <p:nvSpPr>
          <p:cNvPr id="54" name="Rectangle 53"/>
          <p:cNvSpPr/>
          <p:nvPr/>
        </p:nvSpPr>
        <p:spPr>
          <a:xfrm>
            <a:off x="6247323" y="1913191"/>
            <a:ext cx="828000" cy="324000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4E5B6F"/>
              </a:buClr>
            </a:pPr>
            <a:r>
              <a:rPr lang="en-US" sz="1600" dirty="0">
                <a:solidFill>
                  <a:prstClr val="black"/>
                </a:solidFill>
              </a:rPr>
              <a:t>195</a:t>
            </a:r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D332E54C-7F27-4518-8204-16E66B1DBDD2}"/>
              </a:ext>
            </a:extLst>
          </p:cNvPr>
          <p:cNvCxnSpPr>
            <a:cxnSpLocks/>
            <a:stCxn id="128" idx="3"/>
            <a:endCxn id="64" idx="1"/>
          </p:cNvCxnSpPr>
          <p:nvPr/>
        </p:nvCxnSpPr>
        <p:spPr>
          <a:xfrm>
            <a:off x="6354833" y="4434788"/>
            <a:ext cx="727024" cy="35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18579485-3F1C-4FB5-839E-D0D4C0FCF143}"/>
              </a:ext>
            </a:extLst>
          </p:cNvPr>
          <p:cNvSpPr txBox="1"/>
          <p:nvPr/>
        </p:nvSpPr>
        <p:spPr>
          <a:xfrm>
            <a:off x="8582134" y="1944166"/>
            <a:ext cx="1281633" cy="3262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4E5B6F"/>
              </a:buClr>
            </a:pPr>
            <a:r>
              <a:rPr lang="en-GB" dirty="0">
                <a:solidFill>
                  <a:prstClr val="black"/>
                </a:solidFill>
              </a:rPr>
              <a:t>Location of</a:t>
            </a:r>
          </a:p>
          <a:p>
            <a:pPr>
              <a:buClr>
                <a:srgbClr val="4E5B6F"/>
              </a:buClr>
            </a:pPr>
            <a:r>
              <a:rPr lang="en-GB" dirty="0">
                <a:solidFill>
                  <a:prstClr val="black"/>
                </a:solidFill>
              </a:rPr>
              <a:t>installation:</a:t>
            </a:r>
          </a:p>
          <a:p>
            <a:pPr>
              <a:buClr>
                <a:srgbClr val="4E5B6F"/>
              </a:buClr>
            </a:pPr>
            <a:endParaRPr lang="en-GB" sz="2000" dirty="0">
              <a:solidFill>
                <a:prstClr val="black"/>
              </a:solidFill>
            </a:endParaRPr>
          </a:p>
          <a:p>
            <a:pPr>
              <a:buClr>
                <a:srgbClr val="4E5B6F"/>
              </a:buClr>
            </a:pPr>
            <a:r>
              <a:rPr lang="hr-HR" dirty="0">
                <a:solidFill>
                  <a:prstClr val="black"/>
                </a:solidFill>
              </a:rPr>
              <a:t>MUP</a:t>
            </a:r>
            <a:endParaRPr lang="en-GB" dirty="0">
              <a:solidFill>
                <a:prstClr val="black"/>
              </a:solidFill>
            </a:endParaRPr>
          </a:p>
          <a:p>
            <a:pPr>
              <a:buClr>
                <a:srgbClr val="4E5B6F"/>
              </a:buClr>
            </a:pPr>
            <a:endParaRPr lang="hr-HR" dirty="0">
              <a:solidFill>
                <a:prstClr val="black"/>
              </a:solidFill>
            </a:endParaRPr>
          </a:p>
          <a:p>
            <a:pPr>
              <a:buClr>
                <a:srgbClr val="4E5B6F"/>
              </a:buClr>
            </a:pPr>
            <a:endParaRPr lang="en-GB" dirty="0">
              <a:solidFill>
                <a:prstClr val="black"/>
              </a:solidFill>
            </a:endParaRPr>
          </a:p>
          <a:p>
            <a:pPr>
              <a:buClr>
                <a:srgbClr val="4E5B6F"/>
              </a:buClr>
            </a:pPr>
            <a:r>
              <a:rPr lang="en-GB" sz="1200" dirty="0">
                <a:solidFill>
                  <a:prstClr val="black"/>
                </a:solidFill>
              </a:rPr>
              <a:t>Mobile </a:t>
            </a:r>
            <a:br>
              <a:rPr lang="en-GB" sz="1200" dirty="0">
                <a:solidFill>
                  <a:prstClr val="black"/>
                </a:solidFill>
              </a:rPr>
            </a:br>
            <a:r>
              <a:rPr lang="en-GB" sz="1200" dirty="0">
                <a:solidFill>
                  <a:prstClr val="black"/>
                </a:solidFill>
              </a:rPr>
              <a:t>Operator 1</a:t>
            </a:r>
            <a:endParaRPr lang="hr-HR" sz="1200" dirty="0">
              <a:solidFill>
                <a:prstClr val="black"/>
              </a:solidFill>
            </a:endParaRPr>
          </a:p>
          <a:p>
            <a:pPr>
              <a:buClr>
                <a:srgbClr val="4E5B6F"/>
              </a:buClr>
            </a:pPr>
            <a:endParaRPr lang="en-GB" sz="1200" dirty="0">
              <a:solidFill>
                <a:prstClr val="black"/>
              </a:solidFill>
            </a:endParaRPr>
          </a:p>
          <a:p>
            <a:pPr>
              <a:buClr>
                <a:srgbClr val="4E5B6F"/>
              </a:buClr>
            </a:pPr>
            <a:r>
              <a:rPr lang="en-GB" sz="1200" dirty="0">
                <a:solidFill>
                  <a:prstClr val="black"/>
                </a:solidFill>
              </a:rPr>
              <a:t>Mobile </a:t>
            </a:r>
            <a:br>
              <a:rPr lang="en-GB" sz="1200" dirty="0">
                <a:solidFill>
                  <a:prstClr val="black"/>
                </a:solidFill>
              </a:rPr>
            </a:br>
            <a:r>
              <a:rPr lang="en-GB" sz="1200" dirty="0">
                <a:solidFill>
                  <a:prstClr val="black"/>
                </a:solidFill>
              </a:rPr>
              <a:t>Operator 2</a:t>
            </a:r>
            <a:endParaRPr lang="hr-HR" sz="1200" dirty="0">
              <a:solidFill>
                <a:prstClr val="black"/>
              </a:solidFill>
            </a:endParaRPr>
          </a:p>
          <a:p>
            <a:pPr>
              <a:buClr>
                <a:srgbClr val="4E5B6F"/>
              </a:buClr>
            </a:pPr>
            <a:endParaRPr lang="en-GB" sz="1200" dirty="0">
              <a:solidFill>
                <a:prstClr val="black"/>
              </a:solidFill>
            </a:endParaRPr>
          </a:p>
          <a:p>
            <a:pPr>
              <a:buClr>
                <a:srgbClr val="4E5B6F"/>
              </a:buClr>
            </a:pPr>
            <a:r>
              <a:rPr lang="en-GB" sz="1200" dirty="0">
                <a:solidFill>
                  <a:prstClr val="black"/>
                </a:solidFill>
              </a:rPr>
              <a:t>Mobile </a:t>
            </a:r>
            <a:br>
              <a:rPr lang="en-GB" sz="1200" dirty="0">
                <a:solidFill>
                  <a:prstClr val="black"/>
                </a:solidFill>
              </a:rPr>
            </a:br>
            <a:r>
              <a:rPr lang="en-GB" sz="1200" dirty="0">
                <a:solidFill>
                  <a:prstClr val="black"/>
                </a:solidFill>
              </a:rPr>
              <a:t>Operator 3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8D824A6C-70AF-4A80-86EE-BD085549616F}"/>
              </a:ext>
            </a:extLst>
          </p:cNvPr>
          <p:cNvSpPr/>
          <p:nvPr/>
        </p:nvSpPr>
        <p:spPr>
          <a:xfrm>
            <a:off x="4842833" y="4290787"/>
            <a:ext cx="1512000" cy="28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4E5B6F"/>
              </a:buClr>
            </a:pPr>
            <a:r>
              <a:rPr lang="en-GB" sz="1400" dirty="0">
                <a:solidFill>
                  <a:prstClr val="black"/>
                </a:solidFill>
              </a:rPr>
              <a:t>Anonymization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3BB8C6EE-4B30-4645-84BB-0C0800636DFE}"/>
              </a:ext>
            </a:extLst>
          </p:cNvPr>
          <p:cNvSpPr/>
          <p:nvPr/>
        </p:nvSpPr>
        <p:spPr>
          <a:xfrm>
            <a:off x="5423596" y="4899959"/>
            <a:ext cx="1512000" cy="28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4E5B6F"/>
              </a:buClr>
            </a:pPr>
            <a:r>
              <a:rPr lang="en-GB" sz="1400" dirty="0">
                <a:solidFill>
                  <a:prstClr val="black"/>
                </a:solidFill>
              </a:rPr>
              <a:t>Anonymization</a:t>
            </a:r>
          </a:p>
        </p:txBody>
      </p:sp>
      <p:cxnSp>
        <p:nvCxnSpPr>
          <p:cNvPr id="449554" name="Straight Arrow Connector 449553"/>
          <p:cNvCxnSpPr>
            <a:cxnSpLocks/>
            <a:stCxn id="15" idx="2"/>
          </p:cNvCxnSpPr>
          <p:nvPr/>
        </p:nvCxnSpPr>
        <p:spPr>
          <a:xfrm flipH="1">
            <a:off x="6704662" y="2237191"/>
            <a:ext cx="954416" cy="4688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9546" name="Straight Arrow Connector 449545"/>
          <p:cNvCxnSpPr>
            <a:cxnSpLocks/>
            <a:stCxn id="11" idx="2"/>
          </p:cNvCxnSpPr>
          <p:nvPr/>
        </p:nvCxnSpPr>
        <p:spPr>
          <a:xfrm>
            <a:off x="2670299" y="2237192"/>
            <a:ext cx="1056820" cy="4694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9548" name="Straight Arrow Connector 449547"/>
          <p:cNvCxnSpPr>
            <a:cxnSpLocks/>
            <a:stCxn id="12" idx="2"/>
          </p:cNvCxnSpPr>
          <p:nvPr/>
        </p:nvCxnSpPr>
        <p:spPr>
          <a:xfrm>
            <a:off x="3668056" y="2237192"/>
            <a:ext cx="626929" cy="4626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9550" name="Straight Arrow Connector 449549"/>
          <p:cNvCxnSpPr>
            <a:cxnSpLocks/>
            <a:stCxn id="13" idx="2"/>
            <a:endCxn id="58" idx="0"/>
          </p:cNvCxnSpPr>
          <p:nvPr/>
        </p:nvCxnSpPr>
        <p:spPr>
          <a:xfrm flipH="1">
            <a:off x="4661955" y="2237192"/>
            <a:ext cx="3857" cy="4694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9552" name="Straight Arrow Connector 449551"/>
          <p:cNvCxnSpPr>
            <a:cxnSpLocks/>
          </p:cNvCxnSpPr>
          <p:nvPr/>
        </p:nvCxnSpPr>
        <p:spPr>
          <a:xfrm flipH="1">
            <a:off x="5118028" y="2253482"/>
            <a:ext cx="572831" cy="4598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cxnSpLocks/>
            <a:stCxn id="54" idx="2"/>
          </p:cNvCxnSpPr>
          <p:nvPr/>
        </p:nvCxnSpPr>
        <p:spPr>
          <a:xfrm flipH="1">
            <a:off x="5879533" y="2237192"/>
            <a:ext cx="781790" cy="4626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Title 1"/>
          <p:cNvSpPr txBox="1">
            <a:spLocks/>
          </p:cNvSpPr>
          <p:nvPr/>
        </p:nvSpPr>
        <p:spPr>
          <a:xfrm>
            <a:off x="2113045" y="170564"/>
            <a:ext cx="8229600" cy="719091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hr-HR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SRUUK - VISOKI NIVO ARHITEKTURE</a:t>
            </a:r>
            <a:r>
              <a:rPr lang="en-US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7" name="Picture 5">
            <a:extLst>
              <a:ext uri="{FF2B5EF4-FFF2-40B4-BE49-F238E27FC236}">
                <a16:creationId xmlns:a16="http://schemas.microsoft.com/office/drawing/2014/main" id="{97CCFB72-99F7-D54A-A1B8-40D415057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776" y="279739"/>
            <a:ext cx="685977" cy="86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59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16356"/>
            <a:ext cx="8229600" cy="656208"/>
          </a:xfrm>
        </p:spPr>
        <p:txBody>
          <a:bodyPr vert="horz" anchor="b" anchorCtr="0">
            <a:normAutofit/>
          </a:bodyPr>
          <a:lstStyle/>
          <a:p>
            <a:r>
              <a:rPr lang="hr-HR" sz="2900" cap="al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SUDJELOVANJE U projektu</a:t>
            </a:r>
            <a:endParaRPr lang="en-GB" sz="3000" cap="all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60832" y="1086182"/>
            <a:ext cx="11362943" cy="523416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None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MOBILNI OPERATORI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60070" lvl="1" indent="-285750"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Pružaju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geopozicionirane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podatke za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anonimizaciju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u blisko realnom vremenu</a:t>
            </a:r>
          </a:p>
          <a:p>
            <a:pPr marL="560070" lvl="1" indent="-285750"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Instaliraju potrebnu opremu i provode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anonimizaciju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podataka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0070" lvl="1" indent="-285750"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Ugrađuju radio pristupnu mrežu u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Cell Broadcast System </a:t>
            </a:r>
          </a:p>
          <a:p>
            <a:pPr marL="560070" lvl="1" indent="-285750"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Podržavaju slanje hitnih SMS 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poruka</a:t>
            </a:r>
          </a:p>
          <a:p>
            <a:pPr marL="560070" lvl="1" indent="-285750"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None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HAKOM:</a:t>
            </a:r>
          </a:p>
          <a:p>
            <a:pPr marL="560070" lvl="1" indent="-285750"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Dozvoljava regulatorni okvir za podržavanje projekta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0070" lvl="1" indent="-285750"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Savjetodavna 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funkcija</a:t>
            </a:r>
          </a:p>
          <a:p>
            <a:pPr marL="560070" lvl="1" indent="-285750"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None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AZOP:</a:t>
            </a:r>
          </a:p>
          <a:p>
            <a:pPr marL="560070" lvl="1" indent="-285750"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Nadgleda zaštitu privatnosti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en-GB" sz="2400" dirty="0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97CCFB72-99F7-D54A-A1B8-40D415057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988" y="224722"/>
            <a:ext cx="685977" cy="86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33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3675" y="316784"/>
            <a:ext cx="6959600" cy="576309"/>
          </a:xfrm>
        </p:spPr>
        <p:txBody>
          <a:bodyPr vert="horz" anchor="b" anchorCtr="0">
            <a:normAutofit/>
          </a:bodyPr>
          <a:lstStyle/>
          <a:p>
            <a:r>
              <a:rPr lang="hr-HR" sz="3000" cap="al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ZAKLJUČAK</a:t>
            </a:r>
            <a:endParaRPr lang="en-GB" sz="3000" cap="all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95960" y="1714667"/>
            <a:ext cx="10924032" cy="4745893"/>
          </a:xfrm>
        </p:spPr>
        <p:txBody>
          <a:bodyPr>
            <a:noAutofit/>
          </a:bodyPr>
          <a:lstStyle/>
          <a:p>
            <a:pPr marL="285750" indent="-285750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Bez EU fondova ne bi bilo projekta</a:t>
            </a:r>
          </a:p>
          <a:p>
            <a:pPr marL="285750" indent="-285750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Projekt je usklađen s EU direktivama </a:t>
            </a:r>
            <a:r>
              <a:rPr lang="bs-Latn-BA" sz="2400" dirty="0">
                <a:latin typeface="Arial" panose="020B0604020202020204" pitchFamily="34" charset="0"/>
                <a:cs typeface="Arial" panose="020B0604020202020204" pitchFamily="34" charset="0"/>
              </a:rPr>
              <a:t>članak 10. EECC direktive </a:t>
            </a: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Zaštita osobnih podataka je imperativ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Veliki iskorak u ranom upozoravanju građana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97CCFB72-99F7-D54A-A1B8-40D415057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9124" y="312938"/>
            <a:ext cx="685977" cy="86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45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0500" y="139348"/>
            <a:ext cx="11671300" cy="605719"/>
          </a:xfrm>
        </p:spPr>
        <p:txBody>
          <a:bodyPr>
            <a:normAutofit/>
          </a:bodyPr>
          <a:lstStyle/>
          <a:p>
            <a:pPr algn="ctr"/>
            <a:r>
              <a:rPr lang="hr-HR" sz="2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RANO UPOZORAVANJE I UZBUNJIVANJE</a:t>
            </a:r>
            <a:endParaRPr lang="hr-HR" sz="2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1168400"/>
            <a:ext cx="11506200" cy="3949700"/>
          </a:xfrm>
        </p:spPr>
      </p:pic>
    </p:spTree>
    <p:extLst>
      <p:ext uri="{BB962C8B-B14F-4D97-AF65-F5344CB8AC3E}">
        <p14:creationId xmlns:p14="http://schemas.microsoft.com/office/powerpoint/2010/main" val="426856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>
          <a:xfrm>
            <a:off x="203199" y="6570133"/>
            <a:ext cx="11548533" cy="287867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Copyright Veleučilište Velika Gorica                                            izradio: Davor Spevec </a:t>
            </a:r>
            <a:r>
              <a:rPr kumimoji="0" lang="hr-HR" sz="1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mag.pol</a:t>
            </a:r>
            <a:r>
              <a:rPr kumimoji="0" lang="hr-HR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                                        Operativni centri i komunikacijski sustav</a:t>
            </a:r>
            <a:endParaRPr kumimoji="0" lang="hr-HR" sz="12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8"/>
          <p:cNvSpPr txBox="1">
            <a:spLocks noGrp="1"/>
          </p:cNvSpPr>
          <p:nvPr>
            <p:ph type="title"/>
          </p:nvPr>
        </p:nvSpPr>
        <p:spPr>
          <a:xfrm>
            <a:off x="702183" y="198701"/>
            <a:ext cx="8294688" cy="1120820"/>
          </a:xfrm>
          <a:prstGeom prst="rect">
            <a:avLst/>
          </a:prstGeom>
          <a:noFill/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hr-HR" sz="2200" b="1" spc="-5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Obrada </a:t>
            </a:r>
            <a:r>
              <a:rPr lang="hr-HR" sz="2200" b="1" spc="-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žurnog</a:t>
            </a:r>
            <a:r>
              <a:rPr lang="hr-HR" sz="2200" b="1" spc="2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poziva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r-HR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166453" y="874649"/>
            <a:ext cx="1162202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b="1" spc="-5" dirty="0">
                <a:latin typeface="Arial" panose="020B0604020202020204" pitchFamily="34" charset="0"/>
                <a:cs typeface="Arial" panose="020B0604020202020204" pitchFamily="34" charset="0"/>
              </a:rPr>
              <a:t>Praćenje pomoću izvještaja i</a:t>
            </a:r>
            <a:r>
              <a:rPr lang="hr-HR" sz="2400" b="1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400" b="1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statistike</a:t>
            </a:r>
            <a:endParaRPr lang="hr-H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pomoću 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statistike može se zaključiti:</a:t>
            </a:r>
          </a:p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s kojeg je broja poziv upućen i koliko je vremena proteklo do javljanja operatera</a:t>
            </a:r>
          </a:p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koja je pitanja operater - koordinator postavio i koje savjete dao osobi koja je pozivom dojavila hitnu situaciju</a:t>
            </a:r>
          </a:p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kakve je upute operater dobio kroz akcijski plan i kada ih je proveo </a:t>
            </a:r>
          </a:p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vrsta i identitet resursa poslanih na mjesto događaja</a:t>
            </a:r>
          </a:p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koliko je vremena prošlo prije nego su dodijeljeni  resursi potvrdili svoj zadatak i koliko im je vremena  trebalo za izvršenje zadatka</a:t>
            </a:r>
          </a:p>
          <a:p>
            <a:pPr marL="0" indent="0">
              <a:buNone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Sve navedeno su samo neki primjeri izvješća koja se mogu izraditi</a:t>
            </a:r>
          </a:p>
          <a:p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Risultati immagini per domi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3"/>
            <a:ext cx="12192000" cy="682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ject 13"/>
          <p:cNvSpPr txBox="1"/>
          <p:nvPr/>
        </p:nvSpPr>
        <p:spPr>
          <a:xfrm>
            <a:off x="2590800" y="3200399"/>
            <a:ext cx="2991134" cy="616194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r>
              <a:rPr sz="4000" b="1" spc="-10" dirty="0" err="1" smtClean="0">
                <a:solidFill>
                  <a:srgbClr val="FF0000"/>
                </a:solidFill>
                <a:latin typeface="Verdana"/>
                <a:cs typeface="Verdana"/>
              </a:rPr>
              <a:t>P</a:t>
            </a:r>
            <a:r>
              <a:rPr sz="4000" b="1" spc="-5" dirty="0" err="1" smtClean="0">
                <a:solidFill>
                  <a:srgbClr val="FF0000"/>
                </a:solidFill>
                <a:latin typeface="Verdana"/>
                <a:cs typeface="Verdana"/>
              </a:rPr>
              <a:t>it</a:t>
            </a:r>
            <a:r>
              <a:rPr sz="4000" b="1" spc="-10" dirty="0" err="1" smtClean="0">
                <a:solidFill>
                  <a:srgbClr val="FF0000"/>
                </a:solidFill>
                <a:latin typeface="Verdana"/>
                <a:cs typeface="Verdana"/>
              </a:rPr>
              <a:t>anja</a:t>
            </a:r>
            <a:r>
              <a:rPr lang="hr-HR" sz="4000" b="1" spc="-10" dirty="0" smtClean="0">
                <a:solidFill>
                  <a:srgbClr val="FF0000"/>
                </a:solidFill>
                <a:latin typeface="Verdana"/>
                <a:cs typeface="Verdana"/>
              </a:rPr>
              <a:t>?</a:t>
            </a:r>
            <a:endParaRPr sz="4000" b="1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86236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57500" y="668502"/>
            <a:ext cx="6477000" cy="955687"/>
          </a:xfrm>
          <a:prstGeom prst="rect">
            <a:avLst/>
          </a:prstGeom>
        </p:spPr>
      </p:pic>
      <p:pic>
        <p:nvPicPr>
          <p:cNvPr id="4097" name="Slika 6" descr="cid:image001.jpg@01D5072E.AC5D66B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61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14022" y="139348"/>
            <a:ext cx="8294511" cy="605719"/>
          </a:xfrm>
        </p:spPr>
        <p:txBody>
          <a:bodyPr>
            <a:normAutofit/>
          </a:bodyPr>
          <a:lstStyle/>
          <a:p>
            <a:r>
              <a:rPr lang="hr-HR" sz="2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ZAKONSKA OSNOVA</a:t>
            </a:r>
            <a:endParaRPr lang="hr-HR" sz="2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6790" y="1347545"/>
            <a:ext cx="11354942" cy="435133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r-H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Zakon o sustavu civilne zaštite 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(NN 82/15, 118/18, 31/20, 20/21, 114/22)</a:t>
            </a:r>
            <a:endParaRPr lang="hr-HR" sz="2000" b="1" dirty="0" smtClean="0">
              <a:latin typeface="Open Sans"/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r-HR" sz="2000" b="1" dirty="0" smtClean="0">
                <a:latin typeface="Open Sans"/>
                <a:cs typeface="Arial" panose="020B0604020202020204" pitchFamily="34" charset="0"/>
              </a:rPr>
              <a:t>Uredba o jedinstvenim znakovima za uzbunjivanje  </a:t>
            </a:r>
            <a:r>
              <a:rPr lang="hr-HR" sz="2000" dirty="0" smtClean="0">
                <a:latin typeface="Open Sans"/>
                <a:cs typeface="Arial" panose="020B0604020202020204" pitchFamily="34" charset="0"/>
              </a:rPr>
              <a:t>(NN 61/16)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r-HR" sz="2000" b="1" dirty="0" smtClean="0">
                <a:latin typeface="Open Sans"/>
                <a:cs typeface="Arial" panose="020B0604020202020204" pitchFamily="34" charset="0"/>
              </a:rPr>
              <a:t>Pravilnik o postupku uzbunjivanja stanovništva </a:t>
            </a:r>
            <a:r>
              <a:rPr lang="hr-HR" sz="2000" dirty="0" smtClean="0">
                <a:latin typeface="Open Sans"/>
                <a:cs typeface="Arial" panose="020B0604020202020204" pitchFamily="34" charset="0"/>
              </a:rPr>
              <a:t>(NN 69/16)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Pravilnik o tehničkim zahtjevima sustava javnog uzbunjivanja </a:t>
            </a:r>
            <a:r>
              <a:rPr lang="hr-H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stanovništva 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(NN 69/16)</a:t>
            </a:r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Pravilnik o postupku primanja i prenošenja obavijesti ranog upozoravanja, neposredne opasnosti te davanju uputa </a:t>
            </a:r>
            <a:r>
              <a:rPr lang="hr-H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stanovništvu 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(NN 67/17)</a:t>
            </a:r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46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14022" y="139348"/>
            <a:ext cx="8294511" cy="605719"/>
          </a:xfrm>
        </p:spPr>
        <p:txBody>
          <a:bodyPr>
            <a:normAutofit/>
          </a:bodyPr>
          <a:lstStyle/>
          <a:p>
            <a:r>
              <a:rPr lang="hr-HR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Zakon o sustavu civilne zaštite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6790" y="838200"/>
            <a:ext cx="11354942" cy="45939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Čl.12. Ministarstvo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je nadležno za sljedeće poslove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– uspostavlja i upravlja jedinstvenim sustavom uzbunjivanja u Republici Hrvatskoj i provodi uzbunjivanje i obavješćivanje stanovništva</a:t>
            </a:r>
          </a:p>
          <a:p>
            <a:pPr marL="0" indent="0">
              <a:buNone/>
            </a:pP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– daje suglasnost pravnim osobama na projekte sustava za 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uzbunjivanje</a:t>
            </a:r>
          </a:p>
          <a:p>
            <a:pPr marL="0" indent="0">
              <a:buNone/>
            </a:pP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Čl. 38.</a:t>
            </a:r>
          </a:p>
          <a:p>
            <a:pPr marL="0" indent="0">
              <a:buNone/>
            </a:pP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Pravne osobe – operateri dužni su uspostaviti i održavati sustav uzbunjivanja u perimetru stvarnih rizika za 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građane</a:t>
            </a:r>
          </a:p>
          <a:p>
            <a:pPr marL="0" indent="0">
              <a:buNone/>
            </a:pP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Čl. 39.</a:t>
            </a:r>
          </a:p>
          <a:p>
            <a:pPr marL="0" indent="0">
              <a:buNone/>
            </a:pP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Vlasnici i korisnici objekata u kojima se okuplja ili istodobno boravi više od 250 ljudi te odgojne, obrazovne, zdravstvene i druge ustanove, prometni terminali, sportske dvorane, stadioni, trgovački centri, hoteli, autokampovi, proizvodni prostori i slično, u kojima se zbog buke ili akustičke izolacije ne može osigurati dovoljna čujnost sustava za javno uzbunjivanje, dužni su uspostaviti i održavati odgovarajući interni sustav za uzbunjivanje i obavješćivanje</a:t>
            </a:r>
          </a:p>
          <a:p>
            <a:pPr marL="0" indent="0">
              <a:buNone/>
            </a:pPr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25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14022" y="139348"/>
            <a:ext cx="8294511" cy="605719"/>
          </a:xfrm>
        </p:spPr>
        <p:txBody>
          <a:bodyPr>
            <a:normAutofit/>
          </a:bodyPr>
          <a:lstStyle/>
          <a:p>
            <a:r>
              <a:rPr lang="hr-HR" sz="2400" b="1" dirty="0">
                <a:solidFill>
                  <a:schemeClr val="accent2">
                    <a:lumMod val="75000"/>
                  </a:schemeClr>
                </a:solidFill>
                <a:latin typeface="Open Sans"/>
                <a:cs typeface="Arial" panose="020B0604020202020204" pitchFamily="34" charset="0"/>
              </a:rPr>
              <a:t>Uredba o jedinstvenim znakovima za uzbunjivanje</a:t>
            </a:r>
            <a:endParaRPr lang="hr-HR" sz="2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6790" y="1080845"/>
            <a:ext cx="1135494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Ovom Uredbom propisuju se znakovi za uzbunjivanje stanovništva, vatrogasnih i drugih postrojbi civilne zaštite, izdavanje priopćenja za stanovništvo i način upoznavanja stanovništva sa znakovima za 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uzbunjivanje</a:t>
            </a:r>
          </a:p>
          <a:p>
            <a:pPr marL="0" indent="0">
              <a:buNone/>
            </a:pPr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90" y="2265937"/>
            <a:ext cx="4902336" cy="1121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260" y="2265937"/>
            <a:ext cx="4902337" cy="1123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90" y="3722964"/>
            <a:ext cx="4902336" cy="1169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260" y="3722964"/>
            <a:ext cx="4902337" cy="1242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643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14022" y="139348"/>
            <a:ext cx="8294511" cy="605719"/>
          </a:xfrm>
        </p:spPr>
        <p:txBody>
          <a:bodyPr>
            <a:normAutofit fontScale="90000"/>
          </a:bodyPr>
          <a:lstStyle/>
          <a:p>
            <a:r>
              <a:rPr lang="hr-HR" sz="2400" b="1" kern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Pravilnik o postupku uzbunjivanja stanovništva</a:t>
            </a:r>
            <a:endParaRPr lang="hr-HR" sz="2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941145"/>
            <a:ext cx="12192000" cy="4351338"/>
          </a:xfrm>
        </p:spPr>
        <p:txBody>
          <a:bodyPr>
            <a:noAutofit/>
          </a:bodyPr>
          <a:lstStyle/>
          <a:p>
            <a:pPr marL="533400" lvl="0" indent="-355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hr-HR" altLang="sr-Latn-RS" sz="2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subjekti i sredstva za uzbunjivanje stanovništva:</a:t>
            </a:r>
          </a:p>
          <a:p>
            <a:pPr marL="1017588" lvl="1" indent="-30480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hr-HR" altLang="sr-Latn-RS" sz="20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uzbunjivanje i obavješćivanje stanovništva provode centri 112</a:t>
            </a:r>
            <a:r>
              <a:rPr lang="hr-HR" altLang="sr-Latn-RS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r-HR" altLang="sr-Latn-RS" sz="20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17588" lvl="1" indent="-30480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hr-HR" altLang="sr-Latn-RS" sz="20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hr-HR" altLang="sr-Latn-RS" sz="20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jedinstveni sustav uzbunjivanja u RH uključuju se i sljedeći subjekti:</a:t>
            </a:r>
          </a:p>
          <a:p>
            <a:pPr marL="1196975" lvl="2" indent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hr-HR" altLang="sr-Latn-R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pravne osobe koje svojom vrstom djelatnosti; može ugroziti život ili zdravlje ljudi ili okoliša, opskrba energijom i vodom, proizvode, skladište, prevoze, prerađuju ili u tehnološkom procesu postupaju s opasnim tvarima</a:t>
            </a:r>
          </a:p>
          <a:p>
            <a:pPr marL="1196975" lvl="2" indent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hr-HR" altLang="sr-Latn-R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vlasnici i korisnici objekata u kojima se okuplja veći broj ljudi </a:t>
            </a:r>
          </a:p>
          <a:p>
            <a:pPr marL="1196975" lvl="2" indent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hr-HR" altLang="sr-Latn-R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vatrogasne postrojbe </a:t>
            </a:r>
          </a:p>
          <a:p>
            <a:pPr marL="1196975" lvl="2" indent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hr-HR" altLang="sr-Latn-R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ostali vlasnici i korisnici sirena    </a:t>
            </a:r>
            <a:endParaRPr lang="hr-HR" altLang="sr-Latn-RS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17588" lvl="1" indent="-30480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hr-HR" altLang="sr-Latn-RS" sz="20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uzbunjivanje i obavješćivanje stanovništva koriste se sirene, razglasni uređaji, elektronički mediji te SMS poruke</a:t>
            </a:r>
          </a:p>
          <a:p>
            <a:pPr marL="0" indent="0">
              <a:buNone/>
            </a:pPr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79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14022" y="139348"/>
            <a:ext cx="8294511" cy="605719"/>
          </a:xfrm>
        </p:spPr>
        <p:txBody>
          <a:bodyPr>
            <a:normAutofit/>
          </a:bodyPr>
          <a:lstStyle/>
          <a:p>
            <a:r>
              <a:rPr lang="hr-HR" sz="2400" b="1" kern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Pravilnik o postupku uzbunjivanja stanovništva</a:t>
            </a:r>
            <a:endParaRPr lang="hr-HR" sz="2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8900" y="941145"/>
            <a:ext cx="12103100" cy="4351338"/>
          </a:xfrm>
        </p:spPr>
        <p:txBody>
          <a:bodyPr>
            <a:normAutofit/>
          </a:bodyPr>
          <a:lstStyle/>
          <a:p>
            <a:pPr marL="533400" lvl="0" indent="-3556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hr-HR" sz="2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postupak za uzbunjivanje i obavješćivanje stanovništva o nastanku </a:t>
            </a:r>
            <a:r>
              <a:rPr lang="hr-HR" sz="24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opasnosti:</a:t>
            </a:r>
            <a:endParaRPr lang="hr-HR" sz="24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17588" lvl="1" indent="-30480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hr-HR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uzbunjivanje stanovništva obavlja se propisanim </a:t>
            </a:r>
            <a:r>
              <a:rPr lang="hr-HR" sz="2000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jedinstvenim znakovima za uzbunjivanje</a:t>
            </a:r>
          </a:p>
          <a:p>
            <a:pPr marL="1017588" lvl="1" indent="-30480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hr-HR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nadležni centar 112 </a:t>
            </a:r>
            <a:r>
              <a:rPr lang="hr-HR" sz="2000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davanjem priopćenja obavještava stanovništvo</a:t>
            </a:r>
            <a:r>
              <a:rPr lang="hr-HR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vrsti opasnosti i mjerama koje je potrebno poduzeti</a:t>
            </a:r>
          </a:p>
          <a:p>
            <a:pPr marL="1017588" lvl="1" indent="-30480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hr-HR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priopćenja za stanovništvo emitiraju se </a:t>
            </a:r>
            <a:r>
              <a:rPr lang="hr-HR" sz="2000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neposredno iza danog znaka</a:t>
            </a:r>
            <a:r>
              <a:rPr lang="hr-HR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kern="0" dirty="0">
                <a:latin typeface="Arial" panose="020B0604020202020204" pitchFamily="34" charset="0"/>
                <a:cs typeface="Arial" panose="020B0604020202020204" pitchFamily="34" charset="0"/>
              </a:rPr>
              <a:t>za uzbunjivanje putem:</a:t>
            </a:r>
          </a:p>
          <a:p>
            <a:pPr marL="1196975" lvl="2" indent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hr-HR" kern="0" dirty="0">
                <a:latin typeface="Arial" panose="020B0604020202020204" pitchFamily="34" charset="0"/>
                <a:cs typeface="Arial" panose="020B0604020202020204" pitchFamily="34" charset="0"/>
              </a:rPr>
              <a:t>- sirena,</a:t>
            </a:r>
          </a:p>
          <a:p>
            <a:pPr marL="1196975" lvl="2" indent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hr-HR" kern="0" dirty="0">
                <a:latin typeface="Arial" panose="020B0604020202020204" pitchFamily="34" charset="0"/>
                <a:cs typeface="Arial" panose="020B0604020202020204" pitchFamily="34" charset="0"/>
              </a:rPr>
              <a:t>- razglasnih uređaja,</a:t>
            </a:r>
          </a:p>
          <a:p>
            <a:pPr marL="1196975" lvl="2" indent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hr-HR" kern="0" dirty="0">
                <a:latin typeface="Arial" panose="020B0604020202020204" pitchFamily="34" charset="0"/>
                <a:cs typeface="Arial" panose="020B0604020202020204" pitchFamily="34" charset="0"/>
              </a:rPr>
              <a:t>- elektroničkih medija,</a:t>
            </a:r>
          </a:p>
          <a:p>
            <a:pPr marL="1196975" lvl="2" indent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hr-HR" kern="0" dirty="0">
                <a:latin typeface="Arial" panose="020B0604020202020204" pitchFamily="34" charset="0"/>
                <a:cs typeface="Arial" panose="020B0604020202020204" pitchFamily="34" charset="0"/>
              </a:rPr>
              <a:t>- SMS poruka.</a:t>
            </a:r>
            <a:endParaRPr lang="hr-HR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35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14022" y="139348"/>
            <a:ext cx="10474678" cy="605719"/>
          </a:xfrm>
        </p:spPr>
        <p:txBody>
          <a:bodyPr>
            <a:normAutofit fontScale="90000"/>
          </a:bodyPr>
          <a:lstStyle/>
          <a:p>
            <a:r>
              <a:rPr lang="hr-HR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Pravilnik o tehničkim zahtjevima sustava javnog uzbunjivanja stanovništva</a:t>
            </a:r>
            <a:endParaRPr lang="hr-HR" sz="2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6790" y="1080845"/>
            <a:ext cx="11354942" cy="4351338"/>
          </a:xfrm>
        </p:spPr>
        <p:txBody>
          <a:bodyPr>
            <a:normAutofit/>
          </a:bodyPr>
          <a:lstStyle/>
          <a:p>
            <a:pPr marL="457200" indent="-457200">
              <a:spcAft>
                <a:spcPts val="600"/>
              </a:spcAft>
              <a:buAutoNum type="arabicParenBoth"/>
            </a:pP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Ovim 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Pravilnikom propisuju se tehnički zahtjevi sustava javnog uzbunjivanja stanovništva koji se primjenjuju kod izgradnje novih kapaciteta te rekonstrukcije i modernizacije postojećih kapaciteta sustava javnog uzbunjivanja stanovništva</a:t>
            </a: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spcAft>
                <a:spcPts val="600"/>
              </a:spcAft>
              <a:buNone/>
            </a:pPr>
            <a:endParaRPr lang="hr-HR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600"/>
              </a:spcAft>
              <a:buAutoNum type="arabicParenBoth"/>
            </a:pP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Sustav javnog uzbunjivanja i obavješćivanja stanovništva sastoji se od sustava koji se temelji na sirenama internih sustava uzbunjivanja i obavješćivanja objekata čiji su vlasnici i korisnici dužni iste uspostaviti temeljem članka 39. Zakona o sustavu civilne zaštite te elektroničkih medija</a:t>
            </a:r>
          </a:p>
        </p:txBody>
      </p:sp>
    </p:spTree>
    <p:extLst>
      <p:ext uri="{BB962C8B-B14F-4D97-AF65-F5344CB8AC3E}">
        <p14:creationId xmlns:p14="http://schemas.microsoft.com/office/powerpoint/2010/main" val="333039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01322" y="228248"/>
            <a:ext cx="8294511" cy="605719"/>
          </a:xfrm>
        </p:spPr>
        <p:txBody>
          <a:bodyPr>
            <a:normAutofit fontScale="90000"/>
          </a:bodyPr>
          <a:lstStyle/>
          <a:p>
            <a:r>
              <a:rPr lang="hr-HR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KORIŠTENJE EU FONDOVA- PROJEKT MSU RH</a:t>
            </a:r>
            <a:br>
              <a:rPr lang="hr-HR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r-HR" sz="2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948267"/>
            <a:ext cx="12192000" cy="46871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Projektom </a:t>
            </a:r>
            <a: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  <a:t>„Modernizacija sustava za uzbunjivanje u RH“ provesti će se aktivnosti analize postojećeg stanja,  projektiranja</a:t>
            </a:r>
            <a:r>
              <a:rPr lang="hr-H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  <a:t>nabave i implementacije opreme za sustav javnog uzbunjivanja baziranog na sirenama čime će se osigurati: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  <a:t>modernizacija postojećih elemenata sustava za uzbunjivanje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  <a:t>nabava i instaliranje novih centralnih uređaja za upravljanje i nadzor sirenama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  <a:t>dopuna sustava za uzbunjivanje novim elektroničkim sirenama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  <a:t>moderna i pouzdana komunikacija za upravljanje i </a:t>
            </a:r>
            <a:r>
              <a:rPr lang="hr-H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nadzor </a:t>
            </a:r>
            <a: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  <a:t>sustava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  <a:t>tehnički preduvjeti za uvezivanje sustava za uzbunjivanje </a:t>
            </a:r>
            <a:r>
              <a:rPr lang="hr-H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pravnih </a:t>
            </a:r>
            <a: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  <a:t>osoba koje su dužne </a:t>
            </a:r>
            <a:r>
              <a:rPr lang="hr-H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imati vlastite </a:t>
            </a:r>
            <a: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  <a:t>sustave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  <a:t>fleksibilnost na administrativne i organizacijske promjene </a:t>
            </a:r>
            <a:r>
              <a:rPr lang="hr-H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kod korištenja </a:t>
            </a:r>
            <a: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  <a:t>sustava</a:t>
            </a:r>
          </a:p>
          <a:p>
            <a:pPr marL="0" indent="0">
              <a:buNone/>
            </a:pPr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24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PybJ9gwT4ehyf7t1Gu_ow"/>
</p:tagLst>
</file>

<file path=ppt/theme/theme1.xml><?xml version="1.0" encoding="utf-8"?>
<a:theme xmlns:a="http://schemas.openxmlformats.org/drawingml/2006/main" name="1_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14170</TotalTime>
  <Words>1279</Words>
  <Application>Microsoft Office PowerPoint</Application>
  <PresentationFormat>Široki zaslon</PresentationFormat>
  <Paragraphs>172</Paragraphs>
  <Slides>21</Slides>
  <Notes>2</Notes>
  <HiddenSlides>0</HiddenSlides>
  <MMClips>0</MMClips>
  <ScaleCrop>false</ScaleCrop>
  <HeadingPairs>
    <vt:vector size="8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Uloženi OLE poslužitelji</vt:lpstr>
      </vt:variant>
      <vt:variant>
        <vt:i4>1</vt:i4>
      </vt:variant>
      <vt:variant>
        <vt:lpstr>Naslovi slajdova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Lucida Sans Unicode</vt:lpstr>
      <vt:lpstr>Open Sans</vt:lpstr>
      <vt:lpstr>Verdana</vt:lpstr>
      <vt:lpstr>Wingdings</vt:lpstr>
      <vt:lpstr>1_Tema sustava Office</vt:lpstr>
      <vt:lpstr>think-cell Slide</vt:lpstr>
      <vt:lpstr>Davor Spevec  MINISTARSTVO UNUTARNJIH POSLOVA RAVNATELJSTVO CIVILNE ZAŠTITE SEKTOR 112</vt:lpstr>
      <vt:lpstr>RANO UPOZORAVANJE I UZBUNJIVANJE</vt:lpstr>
      <vt:lpstr>ZAKONSKA OSNOVA</vt:lpstr>
      <vt:lpstr>Zakon o sustavu civilne zaštite</vt:lpstr>
      <vt:lpstr>Uredba o jedinstvenim znakovima za uzbunjivanje</vt:lpstr>
      <vt:lpstr>Pravilnik o postupku uzbunjivanja stanovništva</vt:lpstr>
      <vt:lpstr>Pravilnik o postupku uzbunjivanja stanovništva</vt:lpstr>
      <vt:lpstr>Pravilnik o tehničkim zahtjevima sustava javnog uzbunjivanja stanovništva</vt:lpstr>
      <vt:lpstr>KORIŠTENJE EU FONDOVA- PROJEKT MSU RH </vt:lpstr>
      <vt:lpstr> SUSTAV za rano upozoravanje  i upravljanje krizama</vt:lpstr>
      <vt:lpstr>SUSTAV za rano upozoravanje  i upravljanje krizama</vt:lpstr>
      <vt:lpstr>SUSTAV za rano upozoravanje  i upravljanje krizama</vt:lpstr>
      <vt:lpstr>Funkcionalnosti (1/3)</vt:lpstr>
      <vt:lpstr>Funkcionalnosti (2/3)</vt:lpstr>
      <vt:lpstr>Funkcionalnosti (3/3)</vt:lpstr>
      <vt:lpstr>KORISNIČKA SLIKA   u stvarnom vremenu</vt:lpstr>
      <vt:lpstr>PowerPoint prezentacija</vt:lpstr>
      <vt:lpstr>SUDJELOVANJE U projektu</vt:lpstr>
      <vt:lpstr>ZAKLJUČAK</vt:lpstr>
      <vt:lpstr>Obrada žurnog poziva  </vt:lpstr>
      <vt:lpstr>PowerPoint prezentacija</vt:lpstr>
    </vt:vector>
  </TitlesOfParts>
  <Company>MUP RH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Spevec Davor</dc:creator>
  <cp:lastModifiedBy>Spevec Davor</cp:lastModifiedBy>
  <cp:revision>68</cp:revision>
  <dcterms:created xsi:type="dcterms:W3CDTF">2022-08-22T10:10:31Z</dcterms:created>
  <dcterms:modified xsi:type="dcterms:W3CDTF">2023-03-03T06:40:13Z</dcterms:modified>
</cp:coreProperties>
</file>